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7" r:id="rId4"/>
    <p:sldId id="329" r:id="rId5"/>
    <p:sldId id="315" r:id="rId6"/>
    <p:sldId id="328" r:id="rId7"/>
    <p:sldId id="311" r:id="rId8"/>
    <p:sldId id="313" r:id="rId9"/>
    <p:sldId id="316" r:id="rId10"/>
    <p:sldId id="312" r:id="rId11"/>
    <p:sldId id="330" r:id="rId12"/>
    <p:sldId id="317" r:id="rId13"/>
    <p:sldId id="319" r:id="rId14"/>
    <p:sldId id="320" r:id="rId15"/>
    <p:sldId id="321" r:id="rId16"/>
    <p:sldId id="291" r:id="rId17"/>
    <p:sldId id="322" r:id="rId18"/>
    <p:sldId id="323" r:id="rId19"/>
    <p:sldId id="324" r:id="rId20"/>
    <p:sldId id="263" r:id="rId21"/>
    <p:sldId id="325" r:id="rId22"/>
    <p:sldId id="326" r:id="rId23"/>
    <p:sldId id="267" r:id="rId24"/>
    <p:sldId id="266" r:id="rId25"/>
    <p:sldId id="268" r:id="rId26"/>
    <p:sldId id="269" r:id="rId27"/>
    <p:sldId id="286" r:id="rId28"/>
    <p:sldId id="327" r:id="rId29"/>
    <p:sldId id="265" r:id="rId30"/>
    <p:sldId id="309" r:id="rId31"/>
    <p:sldId id="270" r:id="rId32"/>
    <p:sldId id="272" r:id="rId33"/>
    <p:sldId id="273" r:id="rId34"/>
    <p:sldId id="274" r:id="rId35"/>
    <p:sldId id="276" r:id="rId36"/>
    <p:sldId id="275" r:id="rId37"/>
    <p:sldId id="278" r:id="rId38"/>
    <p:sldId id="294" r:id="rId39"/>
    <p:sldId id="295" r:id="rId40"/>
    <p:sldId id="296" r:id="rId41"/>
    <p:sldId id="281" r:id="rId42"/>
    <p:sldId id="297" r:id="rId43"/>
    <p:sldId id="298" r:id="rId44"/>
    <p:sldId id="279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282" r:id="rId56"/>
    <p:sldId id="331" r:id="rId57"/>
    <p:sldId id="28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9"/>
    <p:restoredTop sz="94565"/>
  </p:normalViewPr>
  <p:slideViewPr>
    <p:cSldViewPr snapToGrid="0" snapToObjects="1">
      <p:cViewPr varScale="1">
        <p:scale>
          <a:sx n="130" d="100"/>
          <a:sy n="130" d="100"/>
        </p:scale>
        <p:origin x="6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</a:t>
            </a:r>
            <a:r>
              <a:rPr lang="en-US" sz="2800" b="1" dirty="0" smtClean="0"/>
              <a:t>quality</a:t>
            </a:r>
            <a:r>
              <a:rPr lang="en-US" sz="2800" dirty="0" smtClean="0"/>
              <a:t> and </a:t>
            </a:r>
            <a:r>
              <a:rPr lang="en-US" sz="2800" b="1" dirty="0" smtClean="0"/>
              <a:t>velocity</a:t>
            </a:r>
            <a:r>
              <a:rPr lang="en-US" sz="2800" dirty="0" smtClean="0"/>
              <a:t>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service velocity?</a:t>
            </a:r>
          </a:p>
          <a:p>
            <a:endParaRPr lang="en-US" dirty="0"/>
          </a:p>
          <a:p>
            <a:r>
              <a:rPr lang="en-US" dirty="0" smtClean="0"/>
              <a:t>Amazon deploys code to production </a:t>
            </a:r>
            <a:r>
              <a:rPr lang="en-US" smtClean="0"/>
              <a:t>at least every </a:t>
            </a:r>
            <a:r>
              <a:rPr lang="en-US" b="1" dirty="0" smtClean="0"/>
              <a:t>11.6</a:t>
            </a:r>
            <a:r>
              <a:rPr lang="en-US" dirty="0" smtClean="0"/>
              <a:t> seconds (and this was back in 2011!)</a:t>
            </a:r>
          </a:p>
          <a:p>
            <a:endParaRPr lang="en-US" dirty="0"/>
          </a:p>
          <a:p>
            <a:r>
              <a:rPr lang="en-US" dirty="0" smtClean="0"/>
              <a:t>Netflix deploys code to production </a:t>
            </a:r>
            <a:r>
              <a:rPr lang="en-US" b="1" dirty="0" smtClean="0"/>
              <a:t>thousands</a:t>
            </a:r>
            <a:r>
              <a:rPr lang="en-US" dirty="0" smtClean="0"/>
              <a:t> of times a day.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2016 State of DevOps Report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Survey of over 25,000 technology professionals over 5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operations staff:</a:t>
            </a:r>
          </a:p>
          <a:p>
            <a:pPr lvl="1"/>
            <a:r>
              <a:rPr lang="en-US" dirty="0" smtClean="0"/>
              <a:t>Gatekeepers for all IT services in the organization.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Ops team focused on preventing infrastructure failure.</a:t>
            </a:r>
          </a:p>
          <a:p>
            <a:pPr lvl="2"/>
            <a:r>
              <a:rPr lang="en-US" dirty="0" smtClean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5" y="1752502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server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infrastructure that is repeatable and testable.</a:t>
            </a:r>
          </a:p>
          <a:p>
            <a:pPr lvl="1"/>
            <a:r>
              <a:rPr lang="en-US" dirty="0" smtClean="0"/>
              <a:t>Humans build the machines that build the infrastructure.</a:t>
            </a:r>
          </a:p>
          <a:p>
            <a:endParaRPr lang="en-US" dirty="0" smtClean="0"/>
          </a:p>
          <a:p>
            <a:r>
              <a:rPr lang="en-US" dirty="0" smtClean="0"/>
              <a:t>Elimination of </a:t>
            </a:r>
            <a:r>
              <a:rPr lang="en-US" b="1" dirty="0" smtClean="0"/>
              <a:t>snowflakes</a:t>
            </a:r>
            <a:r>
              <a:rPr lang="en-US" dirty="0" smtClean="0"/>
              <a:t>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pPr lvl="1"/>
            <a:r>
              <a:rPr lang="en-US" dirty="0" smtClean="0"/>
              <a:t>”We embrace change.”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 instead of a review board.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cloud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  <a:p>
            <a:r>
              <a:rPr lang="en-US" dirty="0" smtClean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err="1" smtClean="0"/>
              <a:t>Microservices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 DevOps or cloud expert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fairly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Quotes from students last semester:</a:t>
            </a:r>
          </a:p>
          <a:p>
            <a:endParaRPr lang="en-US" dirty="0"/>
          </a:p>
          <a:p>
            <a:pPr lvl="1"/>
            <a:r>
              <a:rPr lang="en-US" dirty="0" smtClean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2: “This course is very technical and very relevant to my current job.”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3: “These were the most difficult assignments in my entire grad school experience. I spent 10 or more hours on each assignment</a:t>
            </a:r>
            <a:r>
              <a:rPr lang="is-IS" dirty="0" smtClean="0"/>
              <a:t>…”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Assignment grading is performed in a mostly automated fashion using a software test suite.</a:t>
            </a:r>
          </a:p>
          <a:p>
            <a:endParaRPr lang="en-US" dirty="0" smtClean="0"/>
          </a:p>
          <a:p>
            <a:r>
              <a:rPr lang="en-US" dirty="0" smtClean="0"/>
              <a:t>Assignments must pass a series of tests to receive full points. </a:t>
            </a:r>
          </a:p>
          <a:p>
            <a:pPr lvl="1"/>
            <a:r>
              <a:rPr lang="en-US" b="1" dirty="0" smtClean="0"/>
              <a:t>#1 cause of losing points: missing files and incorrect file naming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Case in file names matters!</a:t>
            </a:r>
          </a:p>
          <a:p>
            <a:pPr lvl="1"/>
            <a:r>
              <a:rPr lang="en-US" dirty="0" smtClean="0"/>
              <a:t>Double-check your work.</a:t>
            </a:r>
          </a:p>
          <a:p>
            <a:endParaRPr lang="en-US" dirty="0"/>
          </a:p>
          <a:p>
            <a:r>
              <a:rPr lang="en-US" dirty="0" smtClean="0"/>
              <a:t>Assignments must meet the requirements </a:t>
            </a:r>
            <a:r>
              <a:rPr lang="en-US" b="1" dirty="0" smtClean="0"/>
              <a:t>AND</a:t>
            </a:r>
            <a:r>
              <a:rPr lang="en-US" dirty="0" smtClean="0"/>
              <a:t> follow good engineering practices: clarity and maintainability.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br>
              <a:rPr lang="en-US" sz="2800" dirty="0" smtClean="0"/>
            </a:br>
            <a:r>
              <a:rPr lang="en-US" sz="2800" dirty="0" smtClean="0"/>
              <a:t>with tech startups and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Fortune 500</a:t>
            </a:r>
          </a:p>
          <a:p>
            <a:endParaRPr lang="en-US" sz="2800" dirty="0" smtClean="0"/>
          </a:p>
          <a:p>
            <a:r>
              <a:rPr lang="en-US" sz="2800" dirty="0" smtClean="0"/>
              <a:t>Technical co-founder of a </a:t>
            </a:r>
            <a:br>
              <a:rPr lang="en-US" sz="2800" dirty="0" smtClean="0"/>
            </a:br>
            <a:r>
              <a:rPr lang="en-US" sz="2800" dirty="0" smtClean="0"/>
              <a:t>large regional datacenter and </a:t>
            </a:r>
            <a:br>
              <a:rPr lang="en-US" sz="2800" dirty="0" smtClean="0"/>
            </a:br>
            <a:r>
              <a:rPr lang="en-US" sz="2800" dirty="0" smtClean="0"/>
              <a:t>managed services provider </a:t>
            </a:r>
          </a:p>
          <a:p>
            <a:endParaRPr lang="en-US" sz="2800" dirty="0" smtClean="0"/>
          </a:p>
          <a:p>
            <a:r>
              <a:rPr lang="en-US" sz="2800" dirty="0" smtClean="0"/>
              <a:t>AWS Certified Solutions Architect &amp; 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and analog synths.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“Version</a:t>
            </a:r>
            <a:r>
              <a:rPr lang="en-US" sz="2800" dirty="0"/>
              <a:t> control, also known </a:t>
            </a:r>
            <a:r>
              <a:rPr lang="en-US" sz="2800" dirty="0" smtClean="0"/>
              <a:t>as source </a:t>
            </a:r>
            <a:r>
              <a:rPr lang="en-US" sz="2800" dirty="0"/>
              <a:t>control, is the </a:t>
            </a:r>
            <a:r>
              <a:rPr lang="en-US" sz="2800" b="1" dirty="0" smtClean="0"/>
              <a:t>management of </a:t>
            </a:r>
            <a:r>
              <a:rPr lang="en-US" sz="2800" b="1" dirty="0"/>
              <a:t>changes to documents</a:t>
            </a:r>
            <a:r>
              <a:rPr lang="en-US" sz="2800" dirty="0"/>
              <a:t>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class, source control is about maintaining a history of all the changes made to code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Labs.</a:t>
            </a:r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Central server = </a:t>
            </a:r>
            <a:br>
              <a:rPr lang="en-US" dirty="0" smtClean="0"/>
            </a:br>
            <a:r>
              <a:rPr lang="en-US" dirty="0" smtClean="0"/>
              <a:t>single</a:t>
            </a:r>
            <a:r>
              <a:rPr lang="en-US" dirty="0"/>
              <a:t> </a:t>
            </a:r>
            <a:r>
              <a:rPr lang="en-US" dirty="0" smtClean="0"/>
              <a:t>point of failure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Hard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55" y="1785267"/>
            <a:ext cx="4889940" cy="3400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255" y="5298180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Distributed</a:t>
            </a:r>
          </a:p>
          <a:p>
            <a:pPr lvl="1"/>
            <a:r>
              <a:rPr lang="en-US" dirty="0" smtClean="0"/>
              <a:t>Uses distributed </a:t>
            </a:r>
            <a:r>
              <a:rPr lang="en-US" dirty="0"/>
              <a:t>t</a:t>
            </a:r>
            <a:r>
              <a:rPr lang="en-US" dirty="0" smtClean="0"/>
              <a:t>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set of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Easy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/>
              <a:t>c</a:t>
            </a:r>
            <a:r>
              <a:rPr lang="en-US" dirty="0" smtClean="0"/>
              <a:t>onflicts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popular open source distributed source control management system.</a:t>
            </a:r>
          </a:p>
          <a:p>
            <a:endParaRPr lang="en-US" dirty="0" smtClean="0"/>
          </a:p>
          <a:p>
            <a:r>
              <a:rPr lang="en-US" dirty="0" smtClean="0"/>
              <a:t>Initially designed by Linus Torvalds (Linux) in 2005.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patching.</a:t>
            </a:r>
          </a:p>
          <a:p>
            <a:pPr lvl="1"/>
            <a:r>
              <a:rPr lang="en-US" dirty="0" smtClean="0"/>
              <a:t>Supports one developer or thousands of developers.</a:t>
            </a:r>
          </a:p>
          <a:p>
            <a:pPr lvl="1"/>
            <a:r>
              <a:rPr lang="en-US" dirty="0" smtClean="0"/>
              <a:t>Designed from a file-system perspective, not a source control management perspective.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33" y="209651"/>
            <a:ext cx="1207987" cy="120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62" b="-2804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Your name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What would you like to learn about in this course?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</a:t>
            </a:r>
            <a:r>
              <a:rPr lang="en-US" b="1" dirty="0" smtClean="0"/>
              <a:t>clone</a:t>
            </a:r>
            <a:r>
              <a:rPr lang="en-US" dirty="0" smtClean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138499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dirty="0" smtClean="0">
                <a:solidFill>
                  <a:srgbClr val="FFFFFF"/>
                </a:solidFill>
              </a:rPr>
              <a:t>When do we consider software done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585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1885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1100" b="1" dirty="0" err="1" smtClean="0"/>
              <a:t>MacOS</a:t>
            </a:r>
            <a:r>
              <a:rPr lang="en-US" sz="1100" b="1" dirty="0" smtClean="0"/>
              <a:t> Commands:</a:t>
            </a:r>
          </a:p>
          <a:p>
            <a:pPr marL="0" indent="0">
              <a:buNone/>
            </a:pPr>
            <a:r>
              <a:rPr lang="en-US" sz="1100" dirty="0" smtClean="0"/>
              <a:t> </a:t>
            </a:r>
          </a:p>
          <a:p>
            <a:pPr marL="0" indent="0">
              <a:buNone/>
            </a:pPr>
            <a:r>
              <a:rPr lang="en-US" sz="1100" dirty="0" err="1" smtClean="0"/>
              <a:t>mkdir</a:t>
            </a:r>
            <a:r>
              <a:rPr lang="en-US" sz="1100" dirty="0" smtClean="0"/>
              <a:t> project1</a:t>
            </a:r>
          </a:p>
          <a:p>
            <a:pPr marL="0" indent="0">
              <a:buNone/>
            </a:pPr>
            <a:r>
              <a:rPr lang="en-US" sz="1100" dirty="0" smtClean="0"/>
              <a:t>$ cd project1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</a:t>
            </a:r>
            <a:r>
              <a:rPr lang="en-US" sz="1100" dirty="0" err="1" smtClean="0"/>
              <a:t>init</a:t>
            </a:r>
            <a:r>
              <a:rPr lang="en-US" sz="1100" dirty="0" smtClean="0"/>
              <a:t>     </a:t>
            </a:r>
          </a:p>
          <a:p>
            <a:pPr marL="0" indent="0">
              <a:buNone/>
            </a:pPr>
            <a:r>
              <a:rPr lang="en-US" sz="1100" dirty="0" smtClean="0"/>
              <a:t>$ touch </a:t>
            </a:r>
            <a:r>
              <a:rPr lang="en-US" sz="1100" dirty="0" err="1" smtClean="0"/>
              <a:t>data.json</a:t>
            </a:r>
            <a:r>
              <a:rPr lang="en-US" sz="1100" dirty="0" smtClean="0"/>
              <a:t> 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status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add </a:t>
            </a:r>
            <a:r>
              <a:rPr lang="en-US" sz="1100" dirty="0" err="1" smtClean="0"/>
              <a:t>data.json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 -m “my first commit”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touch </a:t>
            </a:r>
            <a:r>
              <a:rPr lang="en-US" sz="1100" dirty="0" err="1" smtClean="0"/>
              <a:t>nginx.conf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status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add </a:t>
            </a:r>
            <a:r>
              <a:rPr lang="en-US" sz="1100" dirty="0" err="1" smtClean="0"/>
              <a:t>nginx.conf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 -m “add web configuration file”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&lt;1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commit hash&gt;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&lt;2</a:t>
            </a:r>
            <a:r>
              <a:rPr lang="en-US" sz="1100" baseline="30000" dirty="0" smtClean="0"/>
              <a:t>nd</a:t>
            </a:r>
            <a:r>
              <a:rPr lang="en-US" sz="1100" dirty="0" smtClean="0"/>
              <a:t> commit hash&gt;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branch develop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develop</a:t>
            </a:r>
          </a:p>
          <a:p>
            <a:pPr marL="0" indent="0">
              <a:buNone/>
            </a:pPr>
            <a:r>
              <a:rPr lang="en-US" sz="1100" dirty="0" smtClean="0"/>
              <a:t>$ touch </a:t>
            </a:r>
            <a:r>
              <a:rPr lang="en-US" sz="1100" dirty="0" err="1" smtClean="0"/>
              <a:t>index.html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add *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 -m “add homepage”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checkout master</a:t>
            </a:r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 smtClean="0"/>
              <a:t>git</a:t>
            </a:r>
            <a:r>
              <a:rPr lang="en-US" sz="1100" dirty="0" smtClean="0"/>
              <a:t> merge develop </a:t>
            </a:r>
            <a:r>
              <a:rPr lang="en-US" sz="1100" dirty="0" smtClean="0"/>
              <a:t>master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1" dirty="0" smtClean="0"/>
              <a:t>Windows Commands: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$ </a:t>
            </a:r>
            <a:r>
              <a:rPr lang="en-US" sz="1100" dirty="0" err="1"/>
              <a:t>mkdir</a:t>
            </a:r>
            <a:r>
              <a:rPr lang="en-US" sz="1100" dirty="0"/>
              <a:t> project1</a:t>
            </a:r>
          </a:p>
          <a:p>
            <a:pPr marL="0" indent="0">
              <a:buNone/>
            </a:pPr>
            <a:r>
              <a:rPr lang="en-US" sz="1100" dirty="0"/>
              <a:t>$ cd project1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</a:t>
            </a:r>
            <a:r>
              <a:rPr lang="en-US" sz="1100" dirty="0" err="1"/>
              <a:t>init</a:t>
            </a:r>
            <a:r>
              <a:rPr lang="en-US" sz="1100" dirty="0"/>
              <a:t>     (use </a:t>
            </a:r>
            <a:r>
              <a:rPr lang="en-US" sz="1100" dirty="0" err="1"/>
              <a:t>gitup</a:t>
            </a:r>
            <a:r>
              <a:rPr lang="en-US" sz="1100" dirty="0"/>
              <a:t> for visual learning)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smtClean="0"/>
              <a:t>ECHO &gt;&gt; </a:t>
            </a:r>
            <a:r>
              <a:rPr lang="en-US" sz="1100" dirty="0" err="1" smtClean="0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“my first commit”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smtClean="0"/>
              <a:t>ECHO &gt;&gt; </a:t>
            </a:r>
            <a:r>
              <a:rPr lang="en-US" sz="1100" dirty="0" err="1" smtClean="0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web configuration file”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&lt;1</a:t>
            </a:r>
            <a:r>
              <a:rPr lang="en-US" sz="1100" baseline="30000" dirty="0"/>
              <a:t>st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&lt;2</a:t>
            </a:r>
            <a:r>
              <a:rPr lang="en-US" sz="1100" baseline="30000" dirty="0"/>
              <a:t>nd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branch develop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develop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smtClean="0"/>
              <a:t>ECHO &gt;&gt; </a:t>
            </a:r>
            <a:r>
              <a:rPr lang="en-US" sz="1100" dirty="0" err="1" smtClean="0"/>
              <a:t>index.html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*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homepage”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master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merge develop master</a:t>
            </a:r>
          </a:p>
          <a:p>
            <a:pPr marL="0" indent="0">
              <a:buNone/>
            </a:pP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0114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dirty="0" smtClean="0"/>
              <a:t>Start reading </a:t>
            </a:r>
            <a:r>
              <a:rPr lang="en-US" i="1" dirty="0" smtClean="0"/>
              <a:t>Linux 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Is software done when the code is written? How about reviewed? Maybe when it’s tested?</a:t>
            </a:r>
          </a:p>
          <a:p>
            <a:endParaRPr lang="en-US" dirty="0"/>
          </a:p>
          <a:p>
            <a:r>
              <a:rPr lang="en-US" dirty="0" smtClean="0"/>
              <a:t>Software is done when it’s delivered to the customer.</a:t>
            </a:r>
          </a:p>
          <a:p>
            <a:endParaRPr lang="en-US" dirty="0"/>
          </a:p>
          <a:p>
            <a:r>
              <a:rPr lang="en-US" dirty="0" smtClean="0"/>
              <a:t>DevOps is primarily concerned with this software delivery lifecycle.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DevOps is a </a:t>
            </a:r>
            <a:r>
              <a:rPr lang="en-US" b="1" dirty="0" smtClean="0"/>
              <a:t>culture</a:t>
            </a:r>
            <a:r>
              <a:rPr lang="en-US" dirty="0" smtClean="0"/>
              <a:t> that embraces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b="1" dirty="0" smtClean="0"/>
              <a:t>automation</a:t>
            </a:r>
            <a:r>
              <a:rPr lang="en-US" dirty="0" smtClean="0"/>
              <a:t> to accelerate the process of software delivery and infrastructure change.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-- </a:t>
            </a:r>
            <a:r>
              <a:rPr lang="en-US" sz="1800" dirty="0" smtClean="0"/>
              <a:t>My definition loosely based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8723</TotalTime>
  <Words>1672</Words>
  <Application>Microsoft Macintosh PowerPoint</Application>
  <PresentationFormat>On-screen Show (4:3)</PresentationFormat>
  <Paragraphs>379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Avenir Black</vt:lpstr>
      <vt:lpstr>Calibri</vt:lpstr>
      <vt:lpstr>Consolas</vt:lpstr>
      <vt:lpstr>Mangal</vt:lpstr>
      <vt:lpstr>Wingdings</vt:lpstr>
      <vt:lpstr>Arial</vt:lpstr>
      <vt:lpstr>Office Theme</vt:lpstr>
      <vt:lpstr>DevOps &amp; Cloud Infrastructure SEIS 665 Week 1</vt:lpstr>
      <vt:lpstr>Agenda</vt:lpstr>
      <vt:lpstr>About Your Instructor</vt:lpstr>
      <vt:lpstr>Introduce yourself</vt:lpstr>
      <vt:lpstr>What’s DevOps</vt:lpstr>
      <vt:lpstr>DevOps Defined</vt:lpstr>
      <vt:lpstr>DevOps Defined</vt:lpstr>
      <vt:lpstr>What is DevOps?</vt:lpstr>
      <vt:lpstr>What is DevOps?</vt:lpstr>
      <vt:lpstr>What is DevOps?</vt:lpstr>
      <vt:lpstr>Velocity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Grading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Git Hands-on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143</cp:revision>
  <dcterms:created xsi:type="dcterms:W3CDTF">2016-03-17T15:27:29Z</dcterms:created>
  <dcterms:modified xsi:type="dcterms:W3CDTF">2017-02-04T00:34:14Z</dcterms:modified>
</cp:coreProperties>
</file>